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98EA70-53AA-4CAB-A65E-9933EA7D16A5}">
  <a:tblStyle styleId="{6198EA70-53AA-4CAB-A65E-9933EA7D16A5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830" autoAdjust="0"/>
  </p:normalViewPr>
  <p:slideViewPr>
    <p:cSldViewPr snapToGrid="0">
      <p:cViewPr varScale="1">
        <p:scale>
          <a:sx n="121" d="100"/>
          <a:sy n="121" d="100"/>
        </p:scale>
        <p:origin x="13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Прежде чем обсуждать кредитно-денежную систему, хотелось бы понять, что же такое деньги?</a:t>
            </a:r>
            <a:endParaRPr lang="ru" dirty="0" smtClean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ru" dirty="0" smtClean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dirty="0" smtClean="0"/>
              <a:t>1) универсальный объект обмена, принимаемый всеми: удобная альтернатива бартеру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dirty="0" smtClean="0"/>
              <a:t>2)(ценник)</a:t>
            </a:r>
          </a:p>
          <a:p>
            <a:pPr lvl="0">
              <a:spcBef>
                <a:spcPts val="0"/>
              </a:spcBef>
              <a:buNone/>
            </a:pP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ru" dirty="0" smtClean="0"/>
              <a:t>Вопрос </a:t>
            </a:r>
            <a:r>
              <a:rPr lang="ru" dirty="0"/>
              <a:t>к аудитории: примеры?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r>
              <a:rPr lang="x-none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Этим функциям удовлетворяла  и водка в </a:t>
            </a:r>
            <a:r>
              <a:rPr lang="ru-RU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девяносты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Эл.рассчеты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повышают скорость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обращения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" dirty="0" smtClean="0"/>
          </a:p>
          <a:p>
            <a:pPr lvl="0">
              <a:spcBef>
                <a:spcPts val="0"/>
              </a:spcBef>
              <a:buNone/>
            </a:pPr>
            <a:endParaRPr lang="ru" dirty="0" smtClean="0"/>
          </a:p>
          <a:p>
            <a:pPr lvl="0">
              <a:spcBef>
                <a:spcPts val="0"/>
              </a:spcBef>
              <a:buNone/>
            </a:pPr>
            <a:r>
              <a:rPr lang="ru" dirty="0" smtClean="0"/>
              <a:t>Количество </a:t>
            </a:r>
            <a:r>
              <a:rPr lang="ru" dirty="0"/>
              <a:t>сделок фиг посчитаешь. Поэтому модернизируем формулу, заменив его на 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Реальный </a:t>
            </a:r>
            <a:r>
              <a:rPr lang="ru" dirty="0" smtClean="0"/>
              <a:t> </a:t>
            </a:r>
            <a:r>
              <a:rPr lang="ru" dirty="0"/>
              <a:t>ввп</a:t>
            </a:r>
            <a:r>
              <a:rPr lang="ru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endParaRPr lang="ru" dirty="0" smtClean="0"/>
          </a:p>
          <a:p>
            <a:pPr lvl="0">
              <a:spcBef>
                <a:spcPts val="0"/>
              </a:spcBef>
              <a:buNone/>
            </a:pPr>
            <a:r>
              <a:rPr lang="ru-RU" b="1" dirty="0" smtClean="0"/>
              <a:t>уравнение обмена</a:t>
            </a:r>
            <a:endParaRPr lang="ru" b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rgbClr val="333333"/>
                </a:solidFill>
              </a:rPr>
              <a:t>В странах с развитой рыночной экономикой сложились двухуровневые банковские системы. </a:t>
            </a:r>
            <a:r>
              <a:rPr lang="ru" sz="1200" i="1">
                <a:solidFill>
                  <a:srgbClr val="333333"/>
                </a:solidFill>
              </a:rPr>
              <a:t>Верхний уровень</a:t>
            </a:r>
            <a:r>
              <a:rPr lang="ru" sz="1200">
                <a:solidFill>
                  <a:srgbClr val="333333"/>
                </a:solidFill>
              </a:rPr>
              <a:t> системы представлен центральным (эмиссионным) банком. </a:t>
            </a:r>
            <a:r>
              <a:rPr lang="ru" sz="1200" i="1">
                <a:solidFill>
                  <a:srgbClr val="333333"/>
                </a:solidFill>
              </a:rPr>
              <a:t>На нижнем уровне</a:t>
            </a:r>
            <a:r>
              <a:rPr lang="ru" sz="1200">
                <a:solidFill>
                  <a:srgbClr val="333333"/>
                </a:solidFill>
              </a:rPr>
              <a:t> действуют коммерческие банки.</a:t>
            </a:r>
          </a:p>
          <a:p>
            <a:pPr lvl="0">
              <a:spcBef>
                <a:spcPts val="0"/>
              </a:spcBef>
              <a:buNone/>
            </a:pPr>
            <a:r>
              <a:rPr lang="ru" sz="1200">
                <a:solidFill>
                  <a:srgbClr val="333333"/>
                </a:solidFill>
              </a:rPr>
              <a:t>Подробнее про ЦБ -- далее.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21742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4800"/>
              <a:t>Кредитно-денежная система и денежный рынок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38155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ru"/>
              <a:t>Калинин Николай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ru"/>
              <a:t>Аграновский Михаил</a:t>
            </a:r>
          </a:p>
          <a:p>
            <a:pPr lvl="0" algn="r">
              <a:spcBef>
                <a:spcPts val="0"/>
              </a:spcBef>
              <a:buNone/>
            </a:pPr>
            <a:r>
              <a:rPr lang="ru"/>
              <a:t>321 группа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Статья 75. пункт 2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Защита и обеспечение устойчивости рубля - основная функция Центрального банка Российской Федерации, которую он осуществляет независимо от других органов государственной власти.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1163250" y="115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Бреттон-Вудская конференция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0" y="1356812"/>
            <a:ext cx="3151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0" name="Shape 120" descr="bretton_woods_conference_mai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49875"/>
            <a:ext cx="6676324" cy="438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СДР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27" name="Shape 127"/>
          <p:cNvGraphicFramePr/>
          <p:nvPr/>
        </p:nvGraphicFramePr>
        <p:xfrm>
          <a:off x="952500" y="2190750"/>
          <a:ext cx="7239000" cy="792420"/>
        </p:xfrm>
        <a:graphic>
          <a:graphicData uri="http://schemas.openxmlformats.org/drawingml/2006/table">
            <a:tbl>
              <a:tblPr>
                <a:noFill/>
                <a:tableStyleId>{6198EA70-53AA-4CAB-A65E-9933EA7D16A5}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/>
                        <a:t>USD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/>
                        <a:t>EUR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/>
                        <a:t>CNY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/>
                        <a:t>JPN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/>
                        <a:t>GBP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/>
                        <a:t>41.73%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/>
                        <a:t>30.93%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/>
                        <a:t>10.92%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/>
                        <a:t>8.33%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/>
                        <a:t>8.09%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Механизмы кредитования МВФ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ru"/>
              <a:t>Резервная доля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ru"/>
              <a:t>Кредитные доли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ru"/>
              <a:t>Договор о резервных кредитах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ru"/>
              <a:t>Расширенное кредитование.</a:t>
            </a:r>
          </a:p>
        </p:txBody>
      </p:sp>
      <p:graphicFrame>
        <p:nvGraphicFramePr>
          <p:cNvPr id="134" name="Shape 134"/>
          <p:cNvGraphicFramePr/>
          <p:nvPr>
            <p:extLst>
              <p:ext uri="{D42A27DB-BD31-4B8C-83A1-F6EECF244321}">
                <p14:modId xmlns:p14="http://schemas.microsoft.com/office/powerpoint/2010/main" val="743499064"/>
              </p:ext>
            </p:extLst>
          </p:nvPr>
        </p:nvGraphicFramePr>
        <p:xfrm>
          <a:off x="65600" y="3230487"/>
          <a:ext cx="9078400" cy="1038820"/>
        </p:xfrm>
        <a:graphic>
          <a:graphicData uri="http://schemas.openxmlformats.org/drawingml/2006/table">
            <a:tbl>
              <a:tblPr>
                <a:noFill/>
                <a:tableStyleId>{6198EA70-53AA-4CAB-A65E-9933EA7D16A5}</a:tableStyleId>
              </a:tblPr>
              <a:tblGrid>
                <a:gridCol w="87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2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11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/>
                        <a:t>США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/>
                        <a:t>Германия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dirty="0"/>
                        <a:t>Япония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/>
                        <a:t>Великобритания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dirty="0"/>
                        <a:t>Франция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/>
                        <a:t>Саудовская Аравия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/>
                        <a:t>КНР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/>
                        <a:t>Россия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2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/>
                        <a:t>17%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/>
                        <a:t>6%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/>
                        <a:t>6%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/>
                        <a:t>5%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/>
                        <a:t>5%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/>
                        <a:t>3.5%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/>
                        <a:t>3%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dirty="0"/>
                        <a:t>3%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3087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Оффтоп.Считает ли кто-то деньги?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1" name="Shape 141" descr="7c59YVC773cgyjeD5UvcGut6F3Ib8w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6099" y="954467"/>
            <a:ext cx="6426200" cy="427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Спасибо за внимание!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/>
              <a:t>Вопросы?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Что такое деньги?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b="1" dirty="0"/>
              <a:t>Нечто, выполняющее следующие функции: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dirty="0"/>
              <a:t>средство обращения/платежа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dirty="0"/>
              <a:t>средство измерения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dirty="0"/>
              <a:t>средство накопления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7724757" y="0"/>
            <a:ext cx="1419240" cy="14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3799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Деньги как средство обращения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000" b="1" i="1" dirty="0"/>
              <a:t>M x V = P x </a:t>
            </a:r>
            <a:r>
              <a:rPr lang="ru" sz="3000" b="1" i="1" dirty="0">
                <a:solidFill>
                  <a:srgbClr val="FF0000"/>
                </a:solidFill>
              </a:rPr>
              <a:t>T</a:t>
            </a:r>
            <a:r>
              <a:rPr lang="ru" sz="3000" b="1" i="1" dirty="0"/>
              <a:t>   -&gt;	 M x V = P x </a:t>
            </a:r>
            <a:r>
              <a:rPr lang="ru" sz="3000" b="1" i="1" dirty="0">
                <a:solidFill>
                  <a:srgbClr val="FF0000"/>
                </a:solidFill>
              </a:rPr>
              <a:t>Y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dirty="0"/>
              <a:t>T (Transactions) -- количество сделок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dirty="0"/>
              <a:t>P -- уровень цен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dirty="0"/>
              <a:t>V (Velocity) -- скорость обращения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dirty="0"/>
              <a:t>M (Money) -- необходимая денежная масса</a:t>
            </a:r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ru" dirty="0"/>
              <a:t>Y -- </a:t>
            </a:r>
            <a:r>
              <a:rPr lang="ru" dirty="0" smtClean="0"/>
              <a:t>р</a:t>
            </a:r>
            <a:r>
              <a:rPr lang="ru-RU" dirty="0" err="1" smtClean="0"/>
              <a:t>еальный</a:t>
            </a:r>
            <a:r>
              <a:rPr lang="ru-RU" dirty="0" smtClean="0"/>
              <a:t> </a:t>
            </a:r>
            <a:r>
              <a:rPr lang="ru" dirty="0" smtClean="0"/>
              <a:t> </a:t>
            </a:r>
            <a:r>
              <a:rPr lang="ru" dirty="0"/>
              <a:t>ВВП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9450" y="-7"/>
            <a:ext cx="1986950" cy="186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7199" y="999287"/>
            <a:ext cx="4926800" cy="39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51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Денежное обращение </a:t>
            </a:r>
            <a:r>
              <a:rPr lang="ru-RU" dirty="0" smtClean="0"/>
              <a:t>– </a:t>
            </a:r>
            <a:br>
              <a:rPr lang="ru-RU" dirty="0" smtClean="0"/>
            </a:br>
            <a:r>
              <a:rPr lang="ru-RU" dirty="0" smtClean="0"/>
              <a:t>непрерывное </a:t>
            </a:r>
            <a:r>
              <a:rPr lang="ru-RU" dirty="0"/>
              <a:t>движение денег</a:t>
            </a:r>
            <a:br>
              <a:rPr lang="ru-RU" dirty="0"/>
            </a:br>
            <a:r>
              <a:rPr lang="ru-RU" dirty="0"/>
              <a:t>при выполнении ими своих функций.</a:t>
            </a:r>
          </a:p>
          <a:p>
            <a:pPr lvl="0"/>
            <a:r>
              <a:rPr lang="ru-RU" b="1" dirty="0"/>
              <a:t>Денежный оборот </a:t>
            </a:r>
            <a:r>
              <a:rPr lang="ru-RU" dirty="0"/>
              <a:t>-- </a:t>
            </a:r>
            <a:br>
              <a:rPr lang="ru-RU" dirty="0"/>
            </a:br>
            <a:r>
              <a:rPr lang="ru-RU" dirty="0"/>
              <a:t>денежное обращение за определенный период (год).</a:t>
            </a:r>
          </a:p>
          <a:p>
            <a:pPr lvl="0"/>
            <a:r>
              <a:rPr lang="ru-RU" b="1" dirty="0"/>
              <a:t>Денежная система </a:t>
            </a:r>
            <a:br>
              <a:rPr lang="ru-RU" b="1" dirty="0"/>
            </a:br>
            <a:r>
              <a:rPr lang="ru-RU" b="1" dirty="0"/>
              <a:t>государства </a:t>
            </a:r>
            <a:r>
              <a:rPr lang="ru-RU" dirty="0"/>
              <a:t>-- исторически сложившаяся и законодательно закрепленная форма организации денежного обращения</a:t>
            </a:r>
          </a:p>
          <a:p>
            <a:pPr lvl="0"/>
            <a:endParaRPr lang="ru-RU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/>
              <a:t>Ни презентации без определения! [1/2]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Ни презентации без определения! [2/2]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Денежное обращение осуществляется в рамках денежного рынка. </a:t>
            </a:r>
            <a:endParaRPr lang="en-US" dirty="0" smtClean="0"/>
          </a:p>
          <a:p>
            <a:pPr lvl="0"/>
            <a:r>
              <a:rPr lang="ru-RU" b="1" dirty="0" smtClean="0"/>
              <a:t>Денежный </a:t>
            </a:r>
            <a:r>
              <a:rPr lang="ru-RU" b="1" dirty="0"/>
              <a:t>рынок </a:t>
            </a:r>
            <a:r>
              <a:rPr lang="ru-RU" dirty="0"/>
              <a:t>– это рынок, на котором взаимодействуют предложение денег и спрос на </a:t>
            </a:r>
            <a:r>
              <a:rPr lang="ru-RU" dirty="0" smtClean="0"/>
              <a:t>них. </a:t>
            </a:r>
            <a:r>
              <a:rPr lang="ru-RU" b="1" dirty="0" smtClean="0"/>
              <a:t>Ценой денег </a:t>
            </a:r>
            <a:r>
              <a:rPr lang="ru-RU" dirty="0" smtClean="0"/>
              <a:t>на данном рынке является ставка ссудного процента.</a:t>
            </a:r>
            <a:endParaRPr lang="ru-RU" dirty="0"/>
          </a:p>
          <a:p>
            <a:pPr lvl="0"/>
            <a:r>
              <a:rPr lang="ru-RU" b="1" dirty="0"/>
              <a:t>Предложение денег </a:t>
            </a:r>
            <a:r>
              <a:rPr lang="ru-RU" dirty="0"/>
              <a:t>- это количество имеющихся в стране денег или денежная масса.</a:t>
            </a:r>
          </a:p>
          <a:p>
            <a:pPr lvl="0"/>
            <a:r>
              <a:rPr lang="ru-RU" dirty="0"/>
              <a:t>Для характеристики денежного предложения применяются денежные агрегаты, количество которых зависит от специфики национальной </a:t>
            </a:r>
            <a:r>
              <a:rPr lang="ru-RU" b="1" dirty="0"/>
              <a:t>денежной системы.</a:t>
            </a:r>
          </a:p>
          <a:p>
            <a:pPr lvl="0"/>
            <a:endParaRPr lang="ru-RU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70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/>
              <a:t>Денежно-кредитная система государства</a:t>
            </a:r>
            <a:r>
              <a:rPr lang="ru"/>
              <a:t> -- совокупность различных видов действующих в стране банков и кредитных учреждений, действующих в рамках общего денежно-кредитного механизма 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6224" y="887550"/>
            <a:ext cx="4847774" cy="41203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Денежно-кредитная система государства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Основные элементы денежной системы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dirty="0"/>
              <a:t>наименование денежной единицы и виды денежных знаков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dirty="0"/>
              <a:t>порядок обеспечения денег, поддержание их устойчивости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dirty="0"/>
              <a:t>порядок обращения денег, их выпуск, изъятие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dirty="0"/>
              <a:t>методы планирования денежного обращения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dirty="0"/>
              <a:t>формы организация безналичных расчетов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dirty="0"/>
              <a:t>банк, регулирующий денежное обращение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dirty="0"/>
              <a:t>валютный курс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Сколько стоят деньги?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1. США - 0.25%-0.5%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2. Еврозона - 0%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3. Россия- 10%-11%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4. Дания - 0.05%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5. Япония - -0.1%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6. Великобритания - 0.5%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Центральные банки.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Font typeface="+mj-lt"/>
              <a:buAutoNum type="arabicPeriod"/>
            </a:pPr>
            <a:r>
              <a:rPr lang="ru" dirty="0"/>
              <a:t>ФРС - Частный ( акционерный), капитал - взносы учредителей</a:t>
            </a:r>
            <a:r>
              <a:rPr lang="ru" dirty="0" smtClean="0"/>
              <a:t>.</a:t>
            </a:r>
            <a:endParaRPr dirty="0"/>
          </a:p>
          <a:p>
            <a:pPr marL="571500" lvl="0" indent="-342900" rtl="0">
              <a:spcBef>
                <a:spcPts val="0"/>
              </a:spcBef>
              <a:buFont typeface="+mj-lt"/>
              <a:buAutoNum type="arabicPeriod"/>
            </a:pPr>
            <a:r>
              <a:rPr lang="ru" dirty="0"/>
              <a:t>ЦБ РФ - Государственный, 100% капитала принадлежит государству</a:t>
            </a:r>
            <a:r>
              <a:rPr lang="ru" dirty="0" smtClean="0"/>
              <a:t>.</a:t>
            </a:r>
            <a:endParaRPr dirty="0"/>
          </a:p>
          <a:p>
            <a:pPr marL="571500" lvl="0" indent="-342900">
              <a:spcBef>
                <a:spcPts val="0"/>
              </a:spcBef>
              <a:buFont typeface="+mj-lt"/>
              <a:buAutoNum type="arabicPeriod"/>
            </a:pPr>
            <a:r>
              <a:rPr lang="ru" dirty="0"/>
              <a:t>Центральный Банк Японии -Смешанный.  55%  государственного капитала.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456</Words>
  <Application>Microsoft Office PowerPoint</Application>
  <PresentationFormat>On-screen Show (16:9)</PresentationFormat>
  <Paragraphs>99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simple-light-2</vt:lpstr>
      <vt:lpstr>Кредитно-денежная система и денежный рынок</vt:lpstr>
      <vt:lpstr>Что такое деньги?</vt:lpstr>
      <vt:lpstr>Деньги как средство обращения</vt:lpstr>
      <vt:lpstr>Ни презентации без определения! [1/2]</vt:lpstr>
      <vt:lpstr>Ни презентации без определения! [2/2]</vt:lpstr>
      <vt:lpstr>Денежно-кредитная система государства</vt:lpstr>
      <vt:lpstr>Основные элементы денежной системы</vt:lpstr>
      <vt:lpstr>Сколько стоят деньги?</vt:lpstr>
      <vt:lpstr>Центральные банки.</vt:lpstr>
      <vt:lpstr>Статья 75. пункт 2</vt:lpstr>
      <vt:lpstr>Бреттон-Вудская конференция</vt:lpstr>
      <vt:lpstr>СДР</vt:lpstr>
      <vt:lpstr>Механизмы кредитования МВФ</vt:lpstr>
      <vt:lpstr>Оффтоп.Считает ли кто-то деньги?</vt:lpstr>
      <vt:lpstr>Спасибо за внимание! 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Кредитно-денежная система и денежный рынок</dc:title>
  <cp:lastModifiedBy>Михаил Аграновский</cp:lastModifiedBy>
  <cp:revision>4</cp:revision>
  <dcterms:modified xsi:type="dcterms:W3CDTF">2016-12-13T10:42:31Z</dcterms:modified>
</cp:coreProperties>
</file>